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sldIdLst>
    <p:sldId id="485" r:id="rId2"/>
    <p:sldId id="396" r:id="rId3"/>
    <p:sldId id="522" r:id="rId4"/>
    <p:sldId id="520" r:id="rId5"/>
    <p:sldId id="521" r:id="rId6"/>
    <p:sldId id="523" r:id="rId7"/>
    <p:sldId id="525" r:id="rId8"/>
    <p:sldId id="528" r:id="rId9"/>
    <p:sldId id="529" r:id="rId10"/>
    <p:sldId id="530" r:id="rId11"/>
    <p:sldId id="531" r:id="rId12"/>
    <p:sldId id="533" r:id="rId13"/>
    <p:sldId id="532" r:id="rId14"/>
    <p:sldId id="518"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Calibri Light" panose="020F0302020204030204" pitchFamily="34" charset="0"/>
      <p:regular r:id="rId21"/>
      <p:italic r:id="rId22"/>
    </p:embeddedFont>
    <p:embeddedFont>
      <p:font typeface="Verdana" panose="020B0604030504040204" pitchFamily="34"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22"/>
            <p14:sldId id="520"/>
            <p14:sldId id="521"/>
            <p14:sldId id="523"/>
            <p14:sldId id="525"/>
            <p14:sldId id="528"/>
            <p14:sldId id="529"/>
            <p14:sldId id="530"/>
            <p14:sldId id="531"/>
            <p14:sldId id="533"/>
            <p14:sldId id="532"/>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32" autoAdjust="0"/>
    <p:restoredTop sz="48571" autoAdjust="0"/>
  </p:normalViewPr>
  <p:slideViewPr>
    <p:cSldViewPr snapToGrid="0">
      <p:cViewPr varScale="1">
        <p:scale>
          <a:sx n="33" d="100"/>
          <a:sy n="33" d="100"/>
        </p:scale>
        <p:origin x="1676" y="28"/>
      </p:cViewPr>
      <p:guideLst/>
    </p:cSldViewPr>
  </p:slideViewPr>
  <p:notesTextViewPr>
    <p:cViewPr>
      <p:scale>
        <a:sx n="110" d="100"/>
        <a:sy n="110" d="100"/>
      </p:scale>
      <p:origin x="0" y="0"/>
    </p:cViewPr>
  </p:notesTextViewPr>
  <p:sorterViewPr>
    <p:cViewPr varScale="1">
      <p:scale>
        <a:sx n="1" d="1"/>
        <a:sy n="1" d="1"/>
      </p:scale>
      <p:origin x="0" y="-279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6610CF7-7CFD-4981-8166-0DED1B2490E6}"/>
    <pc:docChg chg="modSld">
      <pc:chgData name="Mitchell Wand" userId="de9b44c55c049659" providerId="LiveId" clId="{86610CF7-7CFD-4981-8166-0DED1B2490E6}" dt="2022-09-20T21:15:19.107" v="1" actId="20577"/>
      <pc:docMkLst>
        <pc:docMk/>
      </pc:docMkLst>
      <pc:sldChg chg="modSp mod">
        <pc:chgData name="Mitchell Wand" userId="de9b44c55c049659" providerId="LiveId" clId="{86610CF7-7CFD-4981-8166-0DED1B2490E6}" dt="2022-09-20T21:14:55.735" v="0" actId="20577"/>
        <pc:sldMkLst>
          <pc:docMk/>
          <pc:sldMk cId="1007606320" sldId="520"/>
        </pc:sldMkLst>
        <pc:spChg chg="mod">
          <ac:chgData name="Mitchell Wand" userId="de9b44c55c049659" providerId="LiveId" clId="{86610CF7-7CFD-4981-8166-0DED1B2490E6}" dt="2022-09-20T21:14:55.735" v="0" actId="20577"/>
          <ac:spMkLst>
            <pc:docMk/>
            <pc:sldMk cId="1007606320" sldId="520"/>
            <ac:spMk id="3" creationId="{F2B1264D-D8C0-AF4A-831C-4CED4E3AF7D4}"/>
          </ac:spMkLst>
        </pc:spChg>
      </pc:sldChg>
      <pc:sldChg chg="modNotesTx">
        <pc:chgData name="Mitchell Wand" userId="de9b44c55c049659" providerId="LiveId" clId="{86610CF7-7CFD-4981-8166-0DED1B2490E6}" dt="2022-09-20T21:15:19.107" v="1" actId="20577"/>
        <pc:sldMkLst>
          <pc:docMk/>
          <pc:sldMk cId="1985064915" sldId="521"/>
        </pc:sldMkLst>
      </pc:sldChg>
    </pc:docChg>
  </pc:docChgLst>
</pc:chgInfo>
</file>

<file path=ppt/media/image1.png>
</file>

<file path=ppt/media/image2.jpeg>
</file>

<file path=ppt/media/image3.jpeg>
</file>

<file path=ppt/media/image4.jpe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context of teams and team performance, one important metric to consider is the bus factor: which is to say, how many members of your team are entirely irreplaceable, the sole holders of particular, specialized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is particularly important in the context of your team project, because students drop the course, get sick, etc., leaving you with a team of 3 instead of 4.  Usually about 25% of our teams wind up in this situation.</a:t>
            </a:r>
          </a:p>
          <a:p>
            <a:endParaRPr lang="en-US" dirty="0"/>
          </a:p>
          <a:p>
            <a:endParaRPr lang="en-US" dirty="0"/>
          </a:p>
          <a:p>
            <a:r>
              <a:rPr lang="en-US" dirty="0"/>
              <a:t>(Build) </a:t>
            </a:r>
          </a:p>
          <a:p>
            <a:r>
              <a:rPr lang="en-US" dirty="0"/>
              <a:t>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92041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discussion of teams, and is probably the most important thing for the future 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In order to figure out what went well, what didn’t, and where we were lucky, we need answers to all of these questions. </a:t>
            </a:r>
          </a:p>
          <a:p>
            <a:endParaRPr lang="en-US" dirty="0"/>
          </a:p>
          <a:p>
            <a:r>
              <a:rPr lang="en-US" dirty="0"/>
              <a:t>A good slogan is “Fix the problem, not the blame”.</a:t>
            </a: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can we get true answers if there is fear of punishment or retribution? </a:t>
            </a:r>
          </a:p>
          <a:p>
            <a:endParaRPr lang="en-US" dirty="0"/>
          </a:p>
          <a:p>
            <a:r>
              <a:rPr lang="en-US" dirty="0"/>
              <a:t>Engineers might misrepresent the actions that they took to make themselves look better, or play dumb about the effects that they saw.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[Ask students to share experiences good and bad of working in teams]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slide of common team issues)</a:t>
            </a:r>
          </a:p>
          <a:p>
            <a:endParaRPr lang="en-US" dirty="0"/>
          </a:p>
          <a:p>
            <a:r>
              <a:rPr lang="en-US" dirty="0"/>
              <a:t>One of the core agile principles that we’ve been talking about this week is: connecting what we are doing to the ultimate value that we are delivering to our customers. By understanding why team processes are setup like they are, hopefully you can understand better the value that those processes provide – and maybe you can even help your or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teams efficiently?</a:t>
            </a:r>
          </a:p>
          <a:p>
            <a:endParaRPr lang="en-US" dirty="0"/>
          </a:p>
          <a:p>
            <a:r>
              <a:rPr lang="en-US" dirty="0"/>
              <a:t>How big should a team be?</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endParaRPr lang="en-US" dirty="0"/>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1490725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doing, and so on.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  </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can we encourage team members to treat each other well?  It’s probably a good idea to have some ground rules for interactions between team members.</a:t>
            </a:r>
          </a:p>
          <a:p>
            <a:endParaRPr lang="en-US" dirty="0"/>
          </a:p>
          <a:p>
            <a:r>
              <a:rPr lang="en-US" dirty="0"/>
              <a:t>Here’s a set of ground rules taken from the book “Debugging Teams” – written by two long-time software team leads at Google.</a:t>
            </a:r>
          </a:p>
          <a:p>
            <a:endParaRPr lang="en-US" dirty="0"/>
          </a:p>
          <a:p>
            <a:r>
              <a:rPr lang="en-US" dirty="0"/>
              <a:t>Both of the authors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Humility – it’s fun to be the most knowledgeable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You will need to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  </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wrong?</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&lt;Brainstorm: "If you had a bad team experience in the past, can you explain it in terms of these three pillars?”&gt;</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a:p>
            <a:endParaRPr lang="en-US" dirty="0"/>
          </a:p>
          <a:p>
            <a:r>
              <a:rPr lang="en-US" dirty="0"/>
              <a:t>Prof. Wand says: I had a mentor once who was a master at asking the humble question.  He would always say:  “I don’t understand what you mean by such-and-such.  Can you explain it some more?”  Never: “that made no sense at all!   Do you even know what you are talking about?”  (even if that’s what he was thinking).   </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528975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1/24/2023</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1/24/2023</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1/24/2023</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1/24/2023</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1/24/2023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1/24/2023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1/24/2023</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1/24/2023</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1/24/2023</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1/24/2023</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1/24/2023</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1/24/2023</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1/24/2023</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6.3: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Jan Vitek and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a:solidFill>
                  <a:srgbClr val="5C5962"/>
                </a:solidFill>
              </a:rPr>
              <a:t>© 2023 </a:t>
            </a:r>
            <a:r>
              <a:rPr lang="en-US" dirty="0">
                <a:solidFill>
                  <a:srgbClr val="5C5962"/>
                </a:solidFill>
              </a:rPr>
              <a:t>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26696-F8F1-6442-B231-4237D5EC658C}"/>
              </a:ext>
            </a:extLst>
          </p:cNvPr>
          <p:cNvSpPr>
            <a:spLocks noGrp="1"/>
          </p:cNvSpPr>
          <p:nvPr>
            <p:ph type="title"/>
          </p:nvPr>
        </p:nvSpPr>
        <p:spPr>
          <a:xfrm>
            <a:off x="640080" y="325369"/>
            <a:ext cx="4368602" cy="1956841"/>
          </a:xfrm>
        </p:spPr>
        <p:txBody>
          <a:bodyPr anchor="b">
            <a:normAutofit/>
          </a:bodyPr>
          <a:lstStyle/>
          <a:p>
            <a:r>
              <a:rPr lang="en-US" sz="3400"/>
              <a:t>Bus Factor &amp; Importance of Information Sharing</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02DC1-BE28-F445-831C-2FC7B4BC5A54}"/>
              </a:ext>
            </a:extLst>
          </p:cNvPr>
          <p:cNvSpPr>
            <a:spLocks noGrp="1"/>
          </p:cNvSpPr>
          <p:nvPr>
            <p:ph idx="1"/>
          </p:nvPr>
        </p:nvSpPr>
        <p:spPr>
          <a:xfrm>
            <a:off x="640080" y="2872899"/>
            <a:ext cx="4243589" cy="3320668"/>
          </a:xfrm>
        </p:spPr>
        <p:txBody>
          <a:bodyPr>
            <a:normAutofit/>
          </a:bodyPr>
          <a:lstStyle/>
          <a:p>
            <a:endParaRPr lang="en-US" sz="2200"/>
          </a:p>
        </p:txBody>
      </p:sp>
      <p:pic>
        <p:nvPicPr>
          <p:cNvPr id="5" name="mario-sessions-0TmYp58QVNQ-unsplash.jpg" descr="mario-sessions-0TmYp58QVNQ-unsplash.jpg">
            <a:extLst>
              <a:ext uri="{FF2B5EF4-FFF2-40B4-BE49-F238E27FC236}">
                <a16:creationId xmlns:a16="http://schemas.microsoft.com/office/drawing/2014/main" id="{A278791F-5A31-374B-9848-7D5E06351847}"/>
              </a:ext>
            </a:extLst>
          </p:cNvPr>
          <p:cNvPicPr>
            <a:picLocks noChangeAspect="1"/>
          </p:cNvPicPr>
          <p:nvPr/>
        </p:nvPicPr>
        <p:blipFill rotWithShape="1">
          <a:blip r:embed="rId3"/>
          <a:srcRect l="16854" r="1619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9C856172-3BB7-7543-A0C8-37613E01A14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pic>
        <p:nvPicPr>
          <p:cNvPr id="8194" name="Picture 2">
            <a:extLst>
              <a:ext uri="{FF2B5EF4-FFF2-40B4-BE49-F238E27FC236}">
                <a16:creationId xmlns:a16="http://schemas.microsoft.com/office/drawing/2014/main" id="{191FF492-B0B6-8141-8D3A-73346B8345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10" t="29963" b="4851"/>
          <a:stretch/>
        </p:blipFill>
        <p:spPr bwMode="auto">
          <a:xfrm>
            <a:off x="179708" y="4252719"/>
            <a:ext cx="9407921"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9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fontScale="90000"/>
          </a:bodyPr>
          <a:lstStyle/>
          <a:p>
            <a:r>
              <a:rPr lang="en-US" sz="4000" dirty="0"/>
              <a:t>How does your team respond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11</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12</a:t>
            </a:fld>
            <a:endParaRPr lang="en-US"/>
          </a:p>
        </p:txBody>
      </p:sp>
    </p:spTree>
    <p:extLst>
      <p:ext uri="{BB962C8B-B14F-4D97-AF65-F5344CB8AC3E}">
        <p14:creationId xmlns:p14="http://schemas.microsoft.com/office/powerpoint/2010/main" val="402530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13</a:t>
            </a:fld>
            <a:endParaRPr lang="en-US"/>
          </a:p>
        </p:txBody>
      </p:sp>
    </p:spTree>
    <p:extLst>
      <p:ext uri="{BB962C8B-B14F-4D97-AF65-F5344CB8AC3E}">
        <p14:creationId xmlns:p14="http://schemas.microsoft.com/office/powerpoint/2010/main" val="2012344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 Understand why agile processes favor small teams</a:t>
            </a:r>
          </a:p>
          <a:p>
            <a:pPr lvl="1"/>
            <a:r>
              <a:rPr lang="en-US" dirty="0"/>
              <a:t>Describe the HRT pillars of social interaction</a:t>
            </a:r>
          </a:p>
          <a:p>
            <a:pPr lvl="1"/>
            <a:r>
              <a:rPr lang="en-US" dirty="0"/>
              <a:t>Explain the importance of  sharing information with your team</a:t>
            </a:r>
          </a:p>
          <a:p>
            <a:pPr lvl="1"/>
            <a:r>
              <a:rPr lang="en-US" dirty="0"/>
              <a:t>Understand how to do a </a:t>
            </a:r>
            <a:r>
              <a:rPr lang="en-US"/>
              <a:t>blameless post-mortem of </a:t>
            </a:r>
            <a:r>
              <a:rPr lang="en-US" dirty="0"/>
              <a:t>a failure.</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1694982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Understand why agile processes favor small teams</a:t>
            </a:r>
          </a:p>
          <a:p>
            <a:pPr lvl="1"/>
            <a:r>
              <a:rPr lang="en-US" dirty="0"/>
              <a:t>Describe the HRT pillars of social interaction</a:t>
            </a:r>
          </a:p>
          <a:p>
            <a:pPr lvl="1"/>
            <a:r>
              <a:rPr lang="en-US" dirty="0"/>
              <a:t>Explain the importance of  sharing information with your team</a:t>
            </a:r>
          </a:p>
          <a:p>
            <a:pPr lvl="1"/>
            <a:r>
              <a:rPr lang="en-US" dirty="0"/>
              <a:t>Understand how to do a blameless post-mortem</a:t>
            </a:r>
          </a:p>
          <a:p>
            <a:pPr lvl="1"/>
            <a:r>
              <a:rPr lang="en-US" dirty="0"/>
              <a:t>of a failure.</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team-members to treat each other well?</a:t>
            </a:r>
          </a:p>
          <a:p>
            <a:r>
              <a:rPr lang="en-US" dirty="0"/>
              <a:t>How do you encourage teams to share knowledge and collaborate?</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007606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630936" y="2807208"/>
            <a:ext cx="3429000" cy="34107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5</a:t>
            </a:fld>
            <a:endParaRPr lang="en-US"/>
          </a:p>
        </p:txBody>
      </p:sp>
    </p:spTree>
    <p:extLst>
      <p:ext uri="{BB962C8B-B14F-4D97-AF65-F5344CB8AC3E}">
        <p14:creationId xmlns:p14="http://schemas.microsoft.com/office/powerpoint/2010/main" val="1985064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sz="5000"/>
              <a:t>Agile Favors “Two-Pizza” Teams</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6</a:t>
            </a:fld>
            <a:endParaRPr lang="en-US"/>
          </a:p>
        </p:txBody>
      </p:sp>
    </p:spTree>
    <p:extLst>
      <p:ext uri="{BB962C8B-B14F-4D97-AF65-F5344CB8AC3E}">
        <p14:creationId xmlns:p14="http://schemas.microsoft.com/office/powerpoint/2010/main" val="3927597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normAutofit fontScale="90000"/>
          </a:bodyPr>
          <a:lstStyle/>
          <a:p>
            <a:r>
              <a:rPr lang="en-US" dirty="0"/>
              <a:t>Encourage team members to treat others well? </a:t>
            </a:r>
            <a:br>
              <a:rPr lang="en-US" dirty="0"/>
            </a:br>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a:t>
            </a:r>
            <a:r>
              <a:rPr lang="en-US" b="1" dirty="0"/>
              <a:t>Humility</a:t>
            </a:r>
            <a:r>
              <a:rPr lang="en-US" dirty="0"/>
              <a:t>: You are not the center of the universe (nor is your code!). You’re neither omniscient nor infallible. You’re open to self-improvement.</a:t>
            </a:r>
          </a:p>
          <a:p>
            <a:r>
              <a:rPr lang="en-US" dirty="0"/>
              <a:t>Pillar 2: </a:t>
            </a:r>
            <a:r>
              <a:rPr lang="en-US" b="1" dirty="0"/>
              <a:t>Respect</a:t>
            </a:r>
            <a:r>
              <a:rPr lang="en-US" dirty="0"/>
              <a:t>: You genuinely care about others you work with. You treat them kindly and appreciate their abilities and accomplishments.</a:t>
            </a:r>
          </a:p>
          <a:p>
            <a:r>
              <a:rPr lang="en-US" dirty="0"/>
              <a:t>Pillar 3: </a:t>
            </a:r>
            <a:r>
              <a:rPr lang="en-US" b="1" dirty="0"/>
              <a:t>Trust</a:t>
            </a:r>
            <a:r>
              <a:rPr lang="en-US" dirty="0"/>
              <a: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8</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Everyone else does it right,</a:t>
              </a:r>
            </a:p>
            <a:p>
              <a:pPr>
                <a:defRPr sz="4000">
                  <a:solidFill>
                    <a:srgbClr val="000000"/>
                  </a:solidFill>
                </a:defRPr>
              </a:pPr>
              <a:r>
                <a:rPr sz="200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9</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12602</TotalTime>
  <Words>2521</Words>
  <Application>Microsoft Office PowerPoint</Application>
  <PresentationFormat>Widescreen</PresentationFormat>
  <Paragraphs>191</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Verdana</vt:lpstr>
      <vt:lpstr>Arial</vt:lpstr>
      <vt:lpstr>Calibri Light</vt:lpstr>
      <vt:lpstr>Calibri</vt:lpstr>
      <vt:lpstr>Office Theme</vt:lpstr>
      <vt:lpstr>CS 4530: Fundamentals of Software Engineering Lesson 6.3: Teams</vt:lpstr>
      <vt:lpstr>Learning Goals for this Lesson</vt:lpstr>
      <vt:lpstr>Teams are hard: Brooks’ Law</vt:lpstr>
      <vt:lpstr>What goes wrong with teams in software development?</vt:lpstr>
      <vt:lpstr>How do we structure teams efficiently?</vt:lpstr>
      <vt:lpstr>Agile Favors “Two-Pizza” Teams</vt:lpstr>
      <vt:lpstr>Encourage team members to treat others well?  Three Pillars of Social Skills</vt:lpstr>
      <vt:lpstr>HRT Example: Code Review</vt:lpstr>
      <vt:lpstr>HRT Example: Code Review</vt:lpstr>
      <vt:lpstr>Bus Factor &amp; Importance of Information Sharing</vt:lpstr>
      <vt:lpstr>How does your team respond to failures?</vt:lpstr>
      <vt:lpstr>Blameless Post-Mortems</vt:lpstr>
      <vt:lpstr>How Not to Respond to Failures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Lesson 6.3: Teams</dc:title>
  <dc:creator>Mitchell Wand</dc:creator>
  <cp:lastModifiedBy>Bhutta, Adeel</cp:lastModifiedBy>
  <cp:revision>232</cp:revision>
  <dcterms:created xsi:type="dcterms:W3CDTF">2021-01-07T15:19:22Z</dcterms:created>
  <dcterms:modified xsi:type="dcterms:W3CDTF">2023-01-24T16:27:50Z</dcterms:modified>
</cp:coreProperties>
</file>

<file path=docProps/thumbnail.jpeg>
</file>